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 SemiBold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Roboto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RobotoSemiBold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46" Type="http://schemas.openxmlformats.org/officeDocument/2006/relationships/font" Target="fonts/RobotoSemiBold-italic.fntdata"/><Relationship Id="rId23" Type="http://schemas.openxmlformats.org/officeDocument/2006/relationships/slide" Target="slides/slide18.xml"/><Relationship Id="rId45" Type="http://schemas.openxmlformats.org/officeDocument/2006/relationships/font" Target="fonts/Roboto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SemiBold-boldItalic.fntdata"/><Relationship Id="rId28" Type="http://schemas.openxmlformats.org/officeDocument/2006/relationships/font" Target="fonts/MontserratSemiBol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5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8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love legacy code!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lot of developers don’t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I’ve always enjoyed improving code design and adding automated tests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XP start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TDD talk  — </a:t>
            </a:r>
            <a:r>
              <a:rPr lang="en">
                <a:solidFill>
                  <a:schemeClr val="dk1"/>
                </a:solidFill>
              </a:rPr>
              <a:t>How do we apply TDD to legacy code?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Follow up talk on Legacy Code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Working Effectively with Legacy Code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Diamante Investments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I’ve broken things refactoring. I’ve made changes that made the code cleaner but the system worse.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I’ve also learned from those mistakes. I’ve come into new codebases—deleted tons of dead code and created domain models and better </a:t>
            </a:r>
            <a:r>
              <a:rPr lang="en">
                <a:solidFill>
                  <a:schemeClr val="dk1"/>
                </a:solidFill>
              </a:rPr>
              <a:t>abstractions</a:t>
            </a:r>
            <a:r>
              <a:rPr lang="en">
                <a:solidFill>
                  <a:schemeClr val="dk1"/>
                </a:solidFill>
              </a:rPr>
              <a:t> so even the product owner could understand what the code is doing.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talk is about overcoming the fear of legacy code by learning the tools &amp; techniques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that software menders use to work effectively with legacy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9324b66e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9324b66e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 tests before making any changes. Know when you break something.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Approvals are great at quickly adding tests for large chunks of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Easy to assert a large output.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Great for legacy code!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Unit tests are more of a time investment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most times end up getting rewritten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after the refactoring since the tests are difficult to write from a behavior standpoint with the code tangled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Mutation testing can be used to test the quality of the approval tests.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rejectedLoans test (rejectedLoans)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Run test coverage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approvedLoans test (approvedLoans)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verifyAll (allRejectedLoans)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Test coverage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Remove @SpringBootTest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Mutation tests (build/reports/pitest/index.html)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Tell Mapping bug story — $0 cashback for specific credit cards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</a:t>
            </a:r>
            <a:r>
              <a:rPr lang="en">
                <a:solidFill>
                  <a:schemeClr val="dk1"/>
                </a:solidFill>
              </a:rPr>
              <a:t>discard</a:t>
            </a:r>
            <a:r>
              <a:rPr lang="en">
                <a:solidFill>
                  <a:schemeClr val="dk1"/>
                </a:solidFill>
              </a:rPr>
              <a:t> Approvals once they have served their function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9324b66e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9324b66e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b5e2072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b5e2072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Continuous</a:t>
            </a:r>
            <a:r>
              <a:rPr lang="en">
                <a:solidFill>
                  <a:schemeClr val="dk1"/>
                </a:solidFill>
              </a:rPr>
              <a:t> test runner — </a:t>
            </a:r>
            <a:r>
              <a:rPr b="1" lang="en">
                <a:solidFill>
                  <a:schemeClr val="dk1"/>
                </a:solidFill>
              </a:rPr>
              <a:t>./gradlew test -t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b5e20728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b5e20728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Rename income, debt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Be careful of renaming DTOs.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b5e20728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b5e20728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Inline variables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Spot duplication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b5e20728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b5e20728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Skip this part since this this code example doesn’t have code </a:t>
            </a:r>
            <a:r>
              <a:rPr lang="en">
                <a:solidFill>
                  <a:schemeClr val="dk1"/>
                </a:solidFill>
              </a:rPr>
              <a:t>paragraphs</a:t>
            </a:r>
            <a:r>
              <a:rPr lang="en">
                <a:solidFill>
                  <a:schemeClr val="dk1"/>
                </a:solidFill>
              </a:rPr>
              <a:t> worth extracting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b5e20728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b5e20728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Map request to domain (LoanApplication)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Map domain to entity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Map domain to response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Move determineLoanStatus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Extract LoanStatus enum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Extract Value Objects, CreditScore, DebtToIncomeRatio, &amp; LoanToIncomeRatio. Add unit tests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(only do creditScore, invalidCreditScore and fast-forward the others)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LoanApplicationServiceTest -&gt; unit tests only look at status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b5e20728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b5e20728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b5e20728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b5e20728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b5e20728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b5e20728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9324b66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9324b66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There’s many different definitions of Legacy Code.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code without tests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code that’s been inherited, etc.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it’s in the eye of the beholder—It’s a feeling (subjective)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Legacy Code is valuable software that I’m afraid to change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it’s all about perspective. One person’s prison is another’s playground (makers vs. menders)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b5e20728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b5e20728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Char char="❏"/>
            </a:pPr>
            <a:r>
              <a:rPr lang="en" sz="1800">
                <a:solidFill>
                  <a:srgbClr val="333232"/>
                </a:solidFill>
              </a:rPr>
              <a:t>Great collaborator</a:t>
            </a:r>
            <a:endParaRPr sz="1800">
              <a:solidFill>
                <a:srgbClr val="3332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</a:rPr>
              <a:t>Explaining codebases</a:t>
            </a:r>
            <a:endParaRPr>
              <a:solidFill>
                <a:srgbClr val="33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</a:rPr>
              <a:t>Creating architectural diagrams of current systems</a:t>
            </a:r>
            <a:endParaRPr>
              <a:solidFill>
                <a:srgbClr val="33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</a:rPr>
              <a:t>Suggesting refactoring approaches</a:t>
            </a:r>
            <a:endParaRPr>
              <a:solidFill>
                <a:srgbClr val="3332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Char char="❏"/>
            </a:pPr>
            <a:r>
              <a:rPr lang="en" sz="1800">
                <a:solidFill>
                  <a:srgbClr val="333232"/>
                </a:solidFill>
              </a:rPr>
              <a:t>Coding agents not ready for Legacy</a:t>
            </a:r>
            <a:endParaRPr sz="1800">
              <a:solidFill>
                <a:srgbClr val="3332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Of course, this could change but I think asking AI for suggestions on refactoring is a great use case.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automated refactoring tools are safer and cheaper to pull off those refactorings.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LLMs improve…bullet-proof testing will be essential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Char char="❏"/>
            </a:pPr>
            <a:r>
              <a:rPr lang="en" sz="1800">
                <a:solidFill>
                  <a:srgbClr val="333232"/>
                </a:solidFill>
              </a:rPr>
              <a:t>Devs still need design knowledge</a:t>
            </a:r>
            <a:endParaRPr>
              <a:solidFill>
                <a:srgbClr val="3332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need to have a shared vocabulary with the LLM. Code smells and refactoring already exist for that. Learning these will be vital.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still face the design stamina hypothesis in a world of coding agents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</a:rPr>
              <a:t>LLMs could create more legacy code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AI wrote the code and you don’t understand it and you ship it to prod, isn’t that legacy code?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wouldn’t add tests using LLMs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Need to be able to trust tests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Missed opportunity for Theory building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tests it produces are not readable specs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 do add tests with LLMs after refactoring to a clean test fixture that is easy to understand and build on top of.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helps the LLM be more consistent.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b5e20728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b5e20728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Cover and Modify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Mutation testing + Approvals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“Best” practices rarely apply in Legacy Code Rescue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 to cut corners and do some not so great things in order to test and improve the code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 commits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Enables safe rollbacks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Checkpoints for refactoring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Requires practice in safe environments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Learning Hours! Katas! Coding dojos! Legacy Code Retreats!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b5e20728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b5e20728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Be brave, bring some friends, and equip yourself with good tools and everything will be fine!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I offer technical coaching services for individuals and teams so if you need some help, let’s connect and see how I can help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9324b66e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9324b66e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I’ve refactored a lot of it along the way, I’ve failed and learned from it as well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I’ve taught others to do the same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 coach developers on technical practices like social programming, TDD, refactoring, and legacy code coping mechanisms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b5e20728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b5e20728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It’ll burn you if you charge in blind</a:t>
            </a:r>
            <a:endParaRPr sz="1400"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need a gameplan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Most would rather run than fight it</a:t>
            </a:r>
            <a:endParaRPr sz="1400"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Legacy code has this inherit healthy amount of fear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need the right gear</a:t>
            </a:r>
            <a:endParaRPr sz="1400"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		</a:t>
            </a: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wouldn’t fight a dragon with your bare hands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		Tools can help us to tackle legacy code more effectively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232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b5e207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b5e207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🕵️ </a:t>
            </a:r>
            <a:r>
              <a:rPr b="1" lang="en">
                <a:solidFill>
                  <a:schemeClr val="dk1"/>
                </a:solidFill>
              </a:rPr>
              <a:t>Step 1: Explore the Code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Understand what you’re dealing with. Find the monsters (pain points). Map the terrain (dependencies).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⚔️ </a:t>
            </a:r>
            <a:r>
              <a:rPr b="1" lang="en">
                <a:solidFill>
                  <a:schemeClr val="dk1"/>
                </a:solidFill>
              </a:rPr>
              <a:t>Step 2: Break Dependencies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Break tight coupling. Separate logic from I/O so you can fight the real enemy (business logic) safely.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🛡️ </a:t>
            </a:r>
            <a:r>
              <a:rPr b="1" lang="en">
                <a:solidFill>
                  <a:schemeClr val="dk1"/>
                </a:solidFill>
              </a:rPr>
              <a:t>Step 3: Build Safety Nets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Add tests or guardrails before you make any changes. Know when you break something.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🔄 </a:t>
            </a:r>
            <a:r>
              <a:rPr b="1" lang="en">
                <a:solidFill>
                  <a:schemeClr val="dk1"/>
                </a:solidFill>
              </a:rPr>
              <a:t>Step 4: Refactor Carefully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Clean up the code step by step without risking the castle. Make it easier to add new features later.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🏰 </a:t>
            </a:r>
            <a:r>
              <a:rPr b="1" lang="en">
                <a:solidFill>
                  <a:schemeClr val="dk1"/>
                </a:solidFill>
              </a:rPr>
              <a:t>Step 5: Add Your Feature With Confidence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Now that the path is clear and safe, add what the business needs without fear.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talk is your guide. I’ll walk you through a practical example—a loan approval service—and show you how I navigate real messy Java code step by step. No theory. No silver bullets. Just tools you can use tomorrow.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9324b66e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9324b66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makes change safe?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want to understand what the code is doing.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want to understand the dependencies and coupling it has with nearby systems.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kind of change?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Structural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Behavioral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 quality automated testing tell us that when the structure of the code is changed the tests pass, but if the behavior is altered the tests fail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Refactoring means improve design.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Change the structure of the code without changing its observable behavior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Refactoring should never break the tests. It’s all about small safe steps.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Failing at refactoring can lead to losing trust, and that it's important to practice and develop good habits around improving design safely.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9324b66e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9324b66e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 app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New requirement</a:t>
            </a:r>
            <a:r>
              <a:rPr lang="en">
                <a:solidFill>
                  <a:schemeClr val="dk1"/>
                </a:solidFill>
              </a:rPr>
              <a:t>: Add Needs manual review status.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Run the application and show the approved state.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9324b66e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9324b66e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Understand what you’re dealing with. Find the monsters (pain points). Map the terrain (dependencies).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Look at LoanApplicationService.java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Identify potential pain points to testing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Identify seams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Show feature for Needs Manual Review application status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Attempt to write the test and describe the problems associated with testing this code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9324b66e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9324b66e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Dependency Breaking Techniques: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Legacy Code Paradox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Show Peel and Peel &amp; Slice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Credit Score API &amp; Postgres DB running in Docker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Peel -&gt; API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docker stop loan-management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Peel and Slice -&gt; Repo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3323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2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hyperlink" Target="http://linkedin.com/in/stevendiamante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475" y="315500"/>
            <a:ext cx="4512525" cy="451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744575"/>
            <a:ext cx="4319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Java Legacy Code Survival Guide</a:t>
            </a:r>
            <a:endParaRPr sz="36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29300" y="2840975"/>
            <a:ext cx="434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2125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Add Features Without Fear</a:t>
            </a:r>
            <a:endParaRPr sz="2125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7" name="Google Shape;57;p13" title="main-logo.png"/>
          <p:cNvPicPr preferRelativeResize="0"/>
          <p:nvPr/>
        </p:nvPicPr>
        <p:blipFill rotWithShape="1">
          <a:blip r:embed="rId4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11700" y="4098300"/>
            <a:ext cx="39885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Steven Diamante</a:t>
            </a:r>
            <a:b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July 16, 2025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ctrTitle"/>
          </p:nvPr>
        </p:nvSpPr>
        <p:spPr>
          <a:xfrm>
            <a:off x="1718700" y="224535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🛡️ Step 3: Build Safety Nets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6" name="Google Shape;136;p22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 title="p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375" y="3172013"/>
            <a:ext cx="3202699" cy="11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 title="approval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435" y="3382538"/>
            <a:ext cx="24384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/>
          <p:nvPr/>
        </p:nvSpPr>
        <p:spPr>
          <a:xfrm>
            <a:off x="4171800" y="3382488"/>
            <a:ext cx="800400" cy="695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5" name="Google Shape;145;p23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983425" y="2454250"/>
            <a:ext cx="74499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🍊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Low Hanging Fruit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🏷️ 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Improve names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♻️ Spot and remove duplication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📦 Extract code paragraphs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🧩 Find hidden Value Objects and Services in the class and pull them out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2280200" y="1744672"/>
            <a:ext cx="3533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Goal: Split up I/O and business logic so methods are pure and trivial to test</a:t>
            </a:r>
            <a:endParaRPr sz="12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3" name="Google Shape;153;p24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1010900" y="1781500"/>
            <a:ext cx="32175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🍊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Low Hanging Fruit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remove clutter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resolve linting errors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reformat file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775" y="1781500"/>
            <a:ext cx="3049700" cy="30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1" name="Google Shape;161;p25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1052075" y="1781475"/>
            <a:ext cx="27669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2. 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🏷️ Improve names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scan top to bottom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Naming as a Process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43631" l="2028" r="4939" t="9732"/>
          <a:stretch/>
        </p:blipFill>
        <p:spPr>
          <a:xfrm>
            <a:off x="4846600" y="2454250"/>
            <a:ext cx="3740675" cy="181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9" name="Google Shape;169;p26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1052075" y="1781475"/>
            <a:ext cx="34581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3.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♻️ Spot and remove duplication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be pragmatic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273" y="1781475"/>
            <a:ext cx="2691525" cy="247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7" name="Google Shape;177;p27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1052075" y="1781475"/>
            <a:ext cx="34581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.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📦 Extract code paragraphs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comments are helpful hints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common paragraphs: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if-else blocks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loops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 try-catch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250" y="1781475"/>
            <a:ext cx="2998426" cy="299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5" name="Google Shape;185;p28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1052075" y="1781475"/>
            <a:ext cx="42819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.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🧩 Find hidden Value Objects and Services in the class and pull them out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	— introduce domain model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	— helps to separate business logic from I/O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	— the domain starts to live in the code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225" y="1781475"/>
            <a:ext cx="3015450" cy="30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ctrTitle"/>
          </p:nvPr>
        </p:nvSpPr>
        <p:spPr>
          <a:xfrm>
            <a:off x="679650" y="2244750"/>
            <a:ext cx="7784700" cy="6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🏰 Step 5: Add New Feature With Confidence</a:t>
            </a:r>
            <a:endParaRPr sz="28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3" name="Google Shape;193;p29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ctrTitle"/>
          </p:nvPr>
        </p:nvSpPr>
        <p:spPr>
          <a:xfrm>
            <a:off x="229300" y="1357675"/>
            <a:ext cx="5151600" cy="6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2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New Requirement</a:t>
            </a:r>
            <a:endParaRPr sz="32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9" name="Google Shape;199;p30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>
            <p:ph type="ctrTitle"/>
          </p:nvPr>
        </p:nvSpPr>
        <p:spPr>
          <a:xfrm>
            <a:off x="1597050" y="2575925"/>
            <a:ext cx="5949900" cy="5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Flag certain applications for Manual Review</a:t>
            </a:r>
            <a:endParaRPr sz="20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1" name="Google Shape;201;p30" title="loan-approva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400" y="0"/>
            <a:ext cx="3704600" cy="21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947250" y="3550850"/>
            <a:ext cx="72495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  ✅</a:t>
            </a:r>
            <a:r>
              <a:rPr lang="en" sz="1800">
                <a:solidFill>
                  <a:schemeClr val="dk2"/>
                </a:solidFill>
              </a:rPr>
              <a:t>  					</a:t>
            </a:r>
            <a:r>
              <a:rPr lang="en" sz="33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  					          	</a:t>
            </a:r>
            <a:r>
              <a:rPr lang="en" sz="5000">
                <a:solidFill>
                  <a:schemeClr val="dk2"/>
                </a:solidFill>
              </a:rPr>
              <a:t>❌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3401725" y="3190750"/>
            <a:ext cx="2689254" cy="1653588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6B4F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🔎</a:t>
            </a:r>
            <a:endParaRPr sz="5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863475" y="1459900"/>
            <a:ext cx="2857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Common code smells</a:t>
            </a:r>
            <a:endParaRPr sz="1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863475" y="2296650"/>
            <a:ext cx="30534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Feature Envy / Primitive </a:t>
            </a: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Obsession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Magic Strings/Numbers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Bad Names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Long methods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685" y="2725050"/>
            <a:ext cx="5134658" cy="11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881475" y="1296400"/>
            <a:ext cx="3347400" cy="6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does changing legacy code feel risky?</a:t>
            </a:r>
            <a:endParaRPr sz="2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" name="Google Shape;64;p14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81475" y="2225575"/>
            <a:ext cx="40947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no tests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hidden side effects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 and I/O mixed together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changing one thing, breaks another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950875" y="262000"/>
            <a:ext cx="3974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Legacy Code is profitable software that I’m afraid to change</a:t>
            </a:r>
            <a:endParaRPr i="1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300" y="1048800"/>
            <a:ext cx="4094700" cy="40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999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863475" y="1557825"/>
            <a:ext cx="25104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about GenAI?</a:t>
            </a:r>
            <a:endParaRPr sz="1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863475" y="2296650"/>
            <a:ext cx="46380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Great collaborator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Coding agents not ready for Legacy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Devs still need design knowledge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LLMs could create more legacy code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3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668025" y="1392400"/>
            <a:ext cx="253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Key Takeaways</a:t>
            </a:r>
            <a:endParaRPr b="1" sz="18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3" title="legacy-adven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025" y="0"/>
            <a:ext cx="36189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668025" y="2087200"/>
            <a:ext cx="3618900" cy="18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Cover and Modify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“Best” practices rarely apply in Legacy Code Rescue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 commits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Requires practice in safe environments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ctrTitle"/>
          </p:nvPr>
        </p:nvSpPr>
        <p:spPr>
          <a:xfrm>
            <a:off x="903175" y="1850250"/>
            <a:ext cx="4998000" cy="10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Legacy code won’t fix itself</a:t>
            </a:r>
            <a:endParaRPr sz="28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Heroes will!</a:t>
            </a:r>
            <a:endParaRPr sz="28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3" name="Google Shape;233;p34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665000" y="4039250"/>
            <a:ext cx="36531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@SDiamante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linkedin.com/in/stevendiamante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diamantetechcoaching.com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575" y="244175"/>
            <a:ext cx="3103424" cy="46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175" y="4080975"/>
            <a:ext cx="220825" cy="2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 rotWithShape="1">
          <a:blip r:embed="rId7">
            <a:alphaModFix/>
          </a:blip>
          <a:srcRect b="11517" l="20481" r="21416" t="13598"/>
          <a:stretch/>
        </p:blipFill>
        <p:spPr>
          <a:xfrm>
            <a:off x="444172" y="4384250"/>
            <a:ext cx="220826" cy="21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 title="TalksQRCod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9788" y="3194900"/>
            <a:ext cx="1704425" cy="1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B4F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1029850" y="1278825"/>
            <a:ext cx="17964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Quest</a:t>
            </a:r>
            <a:endParaRPr sz="21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029850" y="1895975"/>
            <a:ext cx="4267500" cy="27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Lives in Raleigh, NC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Software Craftsman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Building AI solutions at Artium AI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Working on Enterprise Java Microservices for 7 years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Musician &amp; Meditator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5" title="tech-coach-steven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91" y="0"/>
            <a:ext cx="3429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82700" y="1278825"/>
            <a:ext cx="1724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Who am I?</a:t>
            </a:r>
            <a:endParaRPr sz="20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6" name="Google Shape;76;p15" title="main-logo-black-transparent.png"/>
          <p:cNvPicPr preferRelativeResize="0"/>
          <p:nvPr/>
        </p:nvPicPr>
        <p:blipFill rotWithShape="1">
          <a:blip r:embed="rId4">
            <a:alphaModFix/>
          </a:blip>
          <a:srcRect b="33939" l="17737" r="13989" t="32008"/>
          <a:stretch/>
        </p:blipFill>
        <p:spPr>
          <a:xfrm>
            <a:off x="269800" y="260900"/>
            <a:ext cx="1174900" cy="5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27575" y="1220350"/>
            <a:ext cx="4094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Surviving Legacy Code Takes More Than Courage</a:t>
            </a:r>
            <a:endParaRPr sz="2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2" name="Google Shape;82;p16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27575" y="2012950"/>
            <a:ext cx="4409400" cy="26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Legacy Code = </a:t>
            </a:r>
            <a:r>
              <a:rPr lang="en" sz="30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🐉</a:t>
            </a:r>
            <a:endParaRPr sz="30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It’ll burn you if you charge in blind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Most would rather run than fight it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need the right gear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🛡️ Shield = Characterization Tests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🗡️ Sword = Refactoring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🔥 Torch = Logs &amp; Observability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👥 Scout = Social Programming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575" y="524400"/>
            <a:ext cx="4094700" cy="40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ctrTitle"/>
          </p:nvPr>
        </p:nvSpPr>
        <p:spPr>
          <a:xfrm>
            <a:off x="973325" y="1357675"/>
            <a:ext cx="3618900" cy="5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Legacy Code Quest</a:t>
            </a:r>
            <a:endParaRPr sz="2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0" name="Google Shape;90;p17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535175" y="2183175"/>
            <a:ext cx="4727400" cy="24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🕵️ Step 1: Explore the Code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⚔️ Step 2: Break Dependencies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🛡️ Step 3: Build Safety Nets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🏰 Step 5: Add New Feature With Confidence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2" name="Google Shape;92;p17" title="legacy-adven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025" y="0"/>
            <a:ext cx="3618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B4F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2015400" y="2175450"/>
            <a:ext cx="51132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makes change safe?</a:t>
            </a:r>
            <a:endParaRPr sz="28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2059975" y="3152000"/>
            <a:ext cx="4716000" cy="7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Structural vs. B</a:t>
            </a:r>
            <a:r>
              <a:rPr lang="en" sz="28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ehavioral</a:t>
            </a:r>
            <a:endParaRPr sz="28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9" name="Google Shape;99;p18" title="safety-n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876" y="417425"/>
            <a:ext cx="3174225" cy="17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 title="main-logo-black-transparent.png"/>
          <p:cNvPicPr preferRelativeResize="0"/>
          <p:nvPr/>
        </p:nvPicPr>
        <p:blipFill rotWithShape="1">
          <a:blip r:embed="rId4">
            <a:alphaModFix/>
          </a:blip>
          <a:srcRect b="33939" l="17737" r="13989" t="32008"/>
          <a:stretch/>
        </p:blipFill>
        <p:spPr>
          <a:xfrm>
            <a:off x="287200" y="305600"/>
            <a:ext cx="1174900" cy="5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ctrTitle"/>
          </p:nvPr>
        </p:nvSpPr>
        <p:spPr>
          <a:xfrm>
            <a:off x="2059988" y="3895100"/>
            <a:ext cx="4716000" cy="7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Great tools &amp; tests</a:t>
            </a:r>
            <a:endParaRPr sz="28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229300" y="1357675"/>
            <a:ext cx="5151600" cy="6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2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New Requirement</a:t>
            </a:r>
            <a:endParaRPr sz="32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7" name="Google Shape;107;p19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ctrTitle"/>
          </p:nvPr>
        </p:nvSpPr>
        <p:spPr>
          <a:xfrm>
            <a:off x="1597050" y="2575925"/>
            <a:ext cx="5949900" cy="5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Flag certain applications for Manual Review</a:t>
            </a:r>
            <a:endParaRPr sz="20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9" name="Google Shape;109;p19" title="loan-approva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400" y="0"/>
            <a:ext cx="3704600" cy="21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947250" y="3550850"/>
            <a:ext cx="72495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  ✅</a:t>
            </a:r>
            <a:r>
              <a:rPr lang="en" sz="1800">
                <a:solidFill>
                  <a:schemeClr val="dk2"/>
                </a:solidFill>
              </a:rPr>
              <a:t>  					</a:t>
            </a:r>
            <a:r>
              <a:rPr lang="en" sz="33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  					          	</a:t>
            </a:r>
            <a:r>
              <a:rPr lang="en" sz="5000">
                <a:solidFill>
                  <a:schemeClr val="dk2"/>
                </a:solidFill>
              </a:rPr>
              <a:t>❌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3401725" y="3190750"/>
            <a:ext cx="2689254" cy="1653588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6B4F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🔎</a:t>
            </a:r>
            <a:endParaRPr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ctrTitle"/>
          </p:nvPr>
        </p:nvSpPr>
        <p:spPr>
          <a:xfrm>
            <a:off x="1486125" y="251515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🕵️ Step 1: Explore the Code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7" name="Google Shape;117;p20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ctrTitle"/>
          </p:nvPr>
        </p:nvSpPr>
        <p:spPr>
          <a:xfrm>
            <a:off x="1219050" y="2280150"/>
            <a:ext cx="6705900" cy="5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⚔️ Step 2: Break Dependencies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3" name="Google Shape;123;p21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1158125" y="3015625"/>
            <a:ext cx="25935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Subclass and override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4572000" y="4220975"/>
            <a:ext cx="22056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Dependency injection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446375" y="3803350"/>
            <a:ext cx="15222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Peel and slice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3103550" y="3413675"/>
            <a:ext cx="595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Peel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6950" y="0"/>
            <a:ext cx="2397051" cy="239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/>
          <p:nvPr/>
        </p:nvSpPr>
        <p:spPr>
          <a:xfrm>
            <a:off x="2949075" y="3465400"/>
            <a:ext cx="893700" cy="337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3446375" y="3879550"/>
            <a:ext cx="1419000" cy="337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